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71" r:id="rId6"/>
    <p:sldId id="269" r:id="rId7"/>
    <p:sldId id="258" r:id="rId8"/>
    <p:sldId id="260" r:id="rId9"/>
    <p:sldId id="262" r:id="rId10"/>
    <p:sldId id="270" r:id="rId11"/>
    <p:sldId id="263" r:id="rId12"/>
    <p:sldId id="264" r:id="rId13"/>
    <p:sldId id="272" r:id="rId14"/>
    <p:sldId id="274" r:id="rId15"/>
    <p:sldId id="265" r:id="rId16"/>
    <p:sldId id="267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9.6337926509186447E-2"/>
          <c:y val="7.6388888888888923E-2"/>
          <c:w val="0.6000161854768149"/>
          <c:h val="0.7946219743365419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37503062117235414"/>
                  <c:y val="-5.1042578011081963E-3"/>
                </c:manualLayout>
              </c:layout>
              <c:numFmt formatCode="General" sourceLinked="0"/>
            </c:trendlineLbl>
          </c:trendline>
          <c:xVal>
            <c:numRef>
              <c:f>Sheet1!$A$1:$A$5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</c:numCache>
            </c:numRef>
          </c:xVal>
          <c:yVal>
            <c:numRef>
              <c:f>Sheet1!$B$1:$B$5</c:f>
              <c:numCache>
                <c:formatCode>General</c:formatCode>
                <c:ptCount val="5"/>
                <c:pt idx="0">
                  <c:v>7.8000000000000055E-2</c:v>
                </c:pt>
                <c:pt idx="1">
                  <c:v>0.12300000000000005</c:v>
                </c:pt>
                <c:pt idx="2">
                  <c:v>0.21400000000000011</c:v>
                </c:pt>
                <c:pt idx="3">
                  <c:v>0.39500000000000035</c:v>
                </c:pt>
                <c:pt idx="4">
                  <c:v>0.55000000000000004</c:v>
                </c:pt>
              </c:numCache>
            </c:numRef>
          </c:yVal>
        </c:ser>
        <c:axId val="58173312"/>
        <c:axId val="58174848"/>
      </c:scatterChart>
      <c:valAx>
        <c:axId val="58173312"/>
        <c:scaling>
          <c:orientation val="minMax"/>
        </c:scaling>
        <c:axPos val="b"/>
        <c:numFmt formatCode="General" sourceLinked="1"/>
        <c:tickLblPos val="nextTo"/>
        <c:crossAx val="58174848"/>
        <c:crosses val="autoZero"/>
        <c:crossBetween val="midCat"/>
      </c:valAx>
      <c:valAx>
        <c:axId val="58174848"/>
        <c:scaling>
          <c:orientation val="minMax"/>
        </c:scaling>
        <c:axPos val="l"/>
        <c:majorGridlines/>
        <c:numFmt formatCode="General" sourceLinked="1"/>
        <c:tickLblPos val="nextTo"/>
        <c:crossAx val="5817331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37503062117235414"/>
                  <c:y val="-5.1042578011081963E-3"/>
                </c:manualLayout>
              </c:layout>
              <c:numFmt formatCode="General" sourceLinked="0"/>
            </c:trendlineLbl>
          </c:trendline>
          <c:xVal>
            <c:numRef>
              <c:f>Sheet1!$A$1:$A$5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</c:numCache>
            </c:numRef>
          </c:xVal>
          <c:yVal>
            <c:numRef>
              <c:f>Sheet1!$B$1:$B$5</c:f>
              <c:numCache>
                <c:formatCode>General</c:formatCode>
                <c:ptCount val="5"/>
                <c:pt idx="0">
                  <c:v>7.8000000000000014E-2</c:v>
                </c:pt>
                <c:pt idx="1">
                  <c:v>0.12300000000000005</c:v>
                </c:pt>
                <c:pt idx="2">
                  <c:v>0.21400000000000011</c:v>
                </c:pt>
                <c:pt idx="3">
                  <c:v>0.39500000000000035</c:v>
                </c:pt>
                <c:pt idx="4">
                  <c:v>0.55000000000000004</c:v>
                </c:pt>
              </c:numCache>
            </c:numRef>
          </c:yVal>
        </c:ser>
        <c:axId val="58646912"/>
        <c:axId val="58648448"/>
      </c:scatterChart>
      <c:valAx>
        <c:axId val="58646912"/>
        <c:scaling>
          <c:orientation val="minMax"/>
        </c:scaling>
        <c:axPos val="b"/>
        <c:numFmt formatCode="General" sourceLinked="1"/>
        <c:tickLblPos val="nextTo"/>
        <c:crossAx val="58648448"/>
        <c:crosses val="autoZero"/>
        <c:crossBetween val="midCat"/>
      </c:valAx>
      <c:valAx>
        <c:axId val="58648448"/>
        <c:scaling>
          <c:orientation val="minMax"/>
        </c:scaling>
        <c:axPos val="l"/>
        <c:majorGridlines/>
        <c:numFmt formatCode="General" sourceLinked="1"/>
        <c:tickLblPos val="nextTo"/>
        <c:crossAx val="5864691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14AC-A33D-4EE1-87CD-6123E4234A9C}" type="datetimeFigureOut">
              <a:rPr lang="ko-KR" altLang="en-US" smtClean="0"/>
              <a:pPr/>
              <a:t>2008-05-26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E8B0E-450A-4B17-989A-B32D026343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E8B0E-450A-4B17-989A-B32D026343A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58F6-5D4D-4FFE-8047-1690249018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E56-6685-4EC0-AD72-A3D78062E1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20EC-4EC4-4078-BA61-CC2F24AEB9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0717-CD15-476B-AF60-DD8C20323E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D12B9-98C5-4222-968E-42AF2A1F32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0619-5D07-4456-B438-69CCA59395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FE7C-EBAC-40C0-940C-6E4770B9F4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D1E0-3BF3-46CC-AA45-38C580B72B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B839-1EF2-4015-A91F-25CE73F5D1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2F43-CA28-4250-B87A-4DE048F023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CD6AB-E31D-40AE-B667-1388A1EC59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0FA9F6A-8927-496F-93A8-979DAA5AE2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7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1st LAB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김상범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900" dirty="0" smtClean="0">
                <a:latin typeface="HY헤드라인M" pitchFamily="18" charset="-127"/>
                <a:ea typeface="HY헤드라인M" pitchFamily="18" charset="-127"/>
              </a:rPr>
              <a:t>His-tag DRS(1-212a.a) purification</a:t>
            </a:r>
            <a:endParaRPr lang="ko-KR" altLang="en-US" sz="3900" dirty="0"/>
          </a:p>
        </p:txBody>
      </p:sp>
      <p:graphicFrame>
        <p:nvGraphicFramePr>
          <p:cNvPr id="5" name="차트 4"/>
          <p:cNvGraphicFramePr/>
          <p:nvPr/>
        </p:nvGraphicFramePr>
        <p:xfrm>
          <a:off x="4929190" y="1571612"/>
          <a:ext cx="357190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750" y="4089388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/>
              <a:t>W1 W2 W3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8175" y="4233851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b="1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14488"/>
            <a:ext cx="2447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24075" y="4017951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 err="1"/>
              <a:t>Imidazole</a:t>
            </a:r>
            <a:r>
              <a:rPr lang="en-US" altLang="ko-KR" b="1" dirty="0"/>
              <a:t> 75mM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143108" y="3786190"/>
            <a:ext cx="357190" cy="714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6" name="직사각형 15"/>
          <p:cNvSpPr/>
          <p:nvPr/>
        </p:nvSpPr>
        <p:spPr>
          <a:xfrm>
            <a:off x="1000100" y="3786190"/>
            <a:ext cx="357190" cy="714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428596" y="3857628"/>
            <a:ext cx="50003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3581392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DRS(1-212)</a:t>
            </a:r>
            <a:endParaRPr lang="ko-KR" altLang="en-US" sz="1200" b="1" dirty="0"/>
          </a:p>
        </p:txBody>
      </p:sp>
      <p:cxnSp>
        <p:nvCxnSpPr>
          <p:cNvPr id="20" name="직선 화살표 연결선 19"/>
          <p:cNvCxnSpPr/>
          <p:nvPr/>
        </p:nvCxnSpPr>
        <p:spPr>
          <a:xfrm rot="10800000">
            <a:off x="2571736" y="3857628"/>
            <a:ext cx="321471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57488" y="371475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DRS(1-212)</a:t>
            </a:r>
            <a:endParaRPr lang="ko-KR" alt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29190" y="564357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Total DRS(1-212bp)</a:t>
            </a:r>
          </a:p>
          <a:p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:1.8mg.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90"/>
            <a:ext cx="387806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85786" y="478632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W1</a:t>
            </a:r>
            <a:r>
              <a:rPr lang="en-US" altLang="ko-KR" dirty="0" smtClean="0"/>
              <a:t> 50mL</a:t>
            </a:r>
          </a:p>
          <a:p>
            <a:r>
              <a:rPr lang="en-US" altLang="ko-KR" b="1" dirty="0" smtClean="0"/>
              <a:t>W2</a:t>
            </a:r>
            <a:r>
              <a:rPr lang="en-US" altLang="ko-KR" dirty="0" smtClean="0"/>
              <a:t> 50mL</a:t>
            </a:r>
          </a:p>
          <a:p>
            <a:r>
              <a:rPr lang="en-US" altLang="ko-KR" b="1" dirty="0" smtClean="0"/>
              <a:t>W3</a:t>
            </a:r>
            <a:r>
              <a:rPr lang="en-US" altLang="ko-KR" dirty="0" smtClean="0"/>
              <a:t> 100mL</a:t>
            </a:r>
          </a:p>
          <a:p>
            <a:r>
              <a:rPr lang="en-US" altLang="ko-KR" b="1" dirty="0" smtClean="0"/>
              <a:t>75mM  </a:t>
            </a:r>
            <a:r>
              <a:rPr lang="en-US" altLang="ko-KR" b="1" dirty="0" err="1" smtClean="0"/>
              <a:t>Imidazole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50mL</a:t>
            </a:r>
            <a:endParaRPr lang="ko-KR" altLang="en-US" dirty="0"/>
          </a:p>
        </p:txBody>
      </p:sp>
      <p:cxnSp>
        <p:nvCxnSpPr>
          <p:cNvPr id="24" name="직선 연결선 23"/>
          <p:cNvCxnSpPr/>
          <p:nvPr/>
        </p:nvCxnSpPr>
        <p:spPr>
          <a:xfrm>
            <a:off x="5143504" y="5000636"/>
            <a:ext cx="85725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300" b="1" dirty="0" smtClean="0"/>
              <a:t>DRS antibody production</a:t>
            </a:r>
            <a:endParaRPr lang="en-US" altLang="ko-KR" sz="6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b="1" i="1" dirty="0" smtClean="0"/>
              <a:t>Protocol</a:t>
            </a:r>
          </a:p>
          <a:p>
            <a:pPr eaLnBrk="1" hangingPunct="1">
              <a:buNone/>
            </a:pPr>
            <a:r>
              <a:rPr lang="en-US" b="1" dirty="0" smtClean="0"/>
              <a:t> </a:t>
            </a:r>
          </a:p>
          <a:p>
            <a:pPr eaLnBrk="1" hangingPunct="1">
              <a:buNone/>
            </a:pPr>
            <a:r>
              <a:rPr lang="en-US" b="1" dirty="0" smtClean="0"/>
              <a:t>  preparation rabbit  </a:t>
            </a:r>
            <a:r>
              <a:rPr lang="en-US" b="1" i="1" dirty="0" smtClean="0"/>
              <a:t>-  </a:t>
            </a:r>
            <a:r>
              <a:rPr lang="en-US" b="1" dirty="0" smtClean="0"/>
              <a:t>Rabbit Blood Test – 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>
              <a:buNone/>
            </a:pPr>
            <a:r>
              <a:rPr lang="en-US" b="1" dirty="0" smtClean="0"/>
              <a:t>  protein injection – serum harvest – 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>
              <a:buNone/>
            </a:pPr>
            <a:r>
              <a:rPr lang="en-US" b="1" dirty="0" smtClean="0"/>
              <a:t>  antibody test. 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300" b="1" dirty="0" smtClean="0"/>
              <a:t>DRS antibody production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2800" dirty="0" smtClean="0"/>
              <a:t>Rabbit blood test</a:t>
            </a:r>
          </a:p>
          <a:p>
            <a:pPr eaLnBrk="1" hangingPunct="1">
              <a:lnSpc>
                <a:spcPct val="80000"/>
              </a:lnSpc>
            </a:pPr>
            <a:endParaRPr lang="en-US" altLang="ko-KR" sz="2800" dirty="0" smtClean="0"/>
          </a:p>
          <a:p>
            <a:pPr eaLnBrk="1" hangingPunct="1">
              <a:lnSpc>
                <a:spcPct val="80000"/>
              </a:lnSpc>
            </a:pPr>
            <a:endParaRPr lang="en-US" altLang="ko-KR" sz="2800" dirty="0" smtClean="0"/>
          </a:p>
          <a:p>
            <a:pPr eaLnBrk="1" hangingPunct="1">
              <a:lnSpc>
                <a:spcPct val="80000"/>
              </a:lnSpc>
            </a:pPr>
            <a:endParaRPr lang="en-US" altLang="ko-KR" sz="2800" dirty="0" smtClean="0"/>
          </a:p>
          <a:p>
            <a:pPr eaLnBrk="1" hangingPunct="1">
              <a:lnSpc>
                <a:spcPct val="80000"/>
              </a:lnSpc>
            </a:pPr>
            <a:endParaRPr lang="en-US" altLang="ko-KR" sz="2800" dirty="0" smtClean="0"/>
          </a:p>
          <a:p>
            <a:pPr eaLnBrk="1" hangingPunct="1">
              <a:lnSpc>
                <a:spcPct val="80000"/>
              </a:lnSpc>
            </a:pPr>
            <a:endParaRPr lang="en-US" altLang="ko-KR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ko-KR" sz="2800" dirty="0" smtClean="0"/>
              <a:t>1</a:t>
            </a:r>
            <a:r>
              <a:rPr lang="en-US" altLang="ko-KR" sz="2800" baseline="30000" dirty="0" smtClean="0"/>
              <a:t>st</a:t>
            </a:r>
            <a:r>
              <a:rPr lang="en-US" altLang="ko-KR" sz="2800" dirty="0" smtClean="0"/>
              <a:t> confirm Antibody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ko-KR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ko-KR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ko-KR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ko-KR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ko-KR" sz="2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ko-KR" sz="2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800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85292"/>
            <a:ext cx="3643338" cy="21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90" y="364331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Rabbit 1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364331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Rabbit 5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64886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1/3000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64886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1/5000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64886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1/3000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58082" y="64886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1/5000</a:t>
            </a:r>
            <a:endParaRPr lang="ko-KR" altLang="en-US" b="1" dirty="0"/>
          </a:p>
        </p:txBody>
      </p:sp>
      <p:sp>
        <p:nvSpPr>
          <p:cNvPr id="13" name="직사각형 12"/>
          <p:cNvSpPr/>
          <p:nvPr/>
        </p:nvSpPr>
        <p:spPr>
          <a:xfrm>
            <a:off x="4857752" y="4714884"/>
            <a:ext cx="1571636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643306" y="471488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DRS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550070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Complete adjuvant</a:t>
            </a:r>
          </a:p>
          <a:p>
            <a:r>
              <a:rPr lang="en-US" altLang="ko-KR" dirty="0" smtClean="0"/>
              <a:t>and incomplete adjuvant : [sigma] </a:t>
            </a:r>
            <a:r>
              <a:rPr lang="en-US" altLang="ko-KR" dirty="0" err="1" smtClean="0"/>
              <a:t>freund’s</a:t>
            </a:r>
            <a:r>
              <a:rPr lang="en-US" altLang="ko-KR" dirty="0" smtClean="0"/>
              <a:t> adjuvant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5786" y="500063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Injection : S.C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7158" y="192880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Lane :</a:t>
            </a:r>
            <a:r>
              <a:rPr lang="en-US" altLang="ko-KR" dirty="0" err="1" smtClean="0"/>
              <a:t>hela</a:t>
            </a:r>
            <a:r>
              <a:rPr lang="en-US" altLang="ko-KR" dirty="0" smtClean="0"/>
              <a:t>(40ug/lane)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7158" y="2428868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Antibody : rabbit serum    </a:t>
            </a:r>
          </a:p>
          <a:p>
            <a:r>
              <a:rPr lang="en-US" altLang="ko-KR" dirty="0" smtClean="0"/>
              <a:t>               1/3000 dilution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Time : primary     1hr.</a:t>
            </a:r>
          </a:p>
          <a:p>
            <a:r>
              <a:rPr lang="en-US" altLang="ko-KR" dirty="0" smtClean="0"/>
              <a:t>          secondary 1hr.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4643438" y="1570036"/>
            <a:ext cx="714380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7572396" y="1570036"/>
            <a:ext cx="714380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714876" y="114298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  1       2        3        4         5</a:t>
            </a:r>
            <a:endParaRPr lang="ko-KR" altLang="en-US" b="1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3571900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직사각형 26"/>
          <p:cNvSpPr/>
          <p:nvPr/>
        </p:nvSpPr>
        <p:spPr>
          <a:xfrm>
            <a:off x="4857752" y="4857760"/>
            <a:ext cx="1571636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화살표 연결선 27"/>
          <p:cNvCxnSpPr/>
          <p:nvPr/>
        </p:nvCxnSpPr>
        <p:spPr>
          <a:xfrm>
            <a:off x="4214810" y="4929198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DRS antibody production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1262063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857364"/>
            <a:ext cx="22717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85852" y="321468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1/3000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64" y="32146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1/1000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142873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Rabbit 1</a:t>
            </a:r>
            <a:endParaRPr lang="ko-KR" altLang="en-US" b="1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929066"/>
            <a:ext cx="1327149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929066"/>
            <a:ext cx="12144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57488" y="614364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1/10000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57290" y="61436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1/5000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407194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Rabbit 5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43636" y="4572008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Rabbit1</a:t>
            </a:r>
            <a:endParaRPr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44" y="4572008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Rabbit5</a:t>
            </a:r>
            <a:endParaRPr lang="ko-KR" altLang="en-US" b="1" dirty="0"/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1071538" y="2285992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928662" y="5357826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rot="10800000">
            <a:off x="4143372" y="5572140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00760" y="5286388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Cell line : </a:t>
            </a:r>
            <a:r>
              <a:rPr lang="en-US" altLang="ko-KR" dirty="0" err="1" smtClean="0"/>
              <a:t>hela</a:t>
            </a:r>
            <a:endParaRPr lang="en-US" altLang="ko-KR" dirty="0" smtClean="0"/>
          </a:p>
          <a:p>
            <a:r>
              <a:rPr lang="en-US" altLang="ko-KR" dirty="0" smtClean="0"/>
              <a:t>1/3000 serum dilution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28728" y="1142985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Hela</a:t>
            </a:r>
            <a:r>
              <a:rPr lang="en-US" altLang="ko-KR" sz="1200" dirty="0" smtClean="0"/>
              <a:t> 293 A549</a:t>
            </a:r>
            <a:endParaRPr lang="ko-KR" alt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000364" y="1142984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Hela</a:t>
            </a:r>
            <a:r>
              <a:rPr lang="en-US" altLang="ko-KR" sz="1200" dirty="0" smtClean="0"/>
              <a:t> 293 A549</a:t>
            </a:r>
            <a:endParaRPr lang="ko-KR" alt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000364" y="3643314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Hela</a:t>
            </a:r>
            <a:r>
              <a:rPr lang="en-US" altLang="ko-KR" sz="1200" dirty="0" smtClean="0"/>
              <a:t> 293 A549</a:t>
            </a:r>
            <a:endParaRPr lang="ko-KR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0166" y="3643314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Hela</a:t>
            </a:r>
            <a:r>
              <a:rPr lang="en-US" altLang="ko-KR" sz="1200" dirty="0" smtClean="0"/>
              <a:t> 293 A549</a:t>
            </a:r>
            <a:endParaRPr lang="ko-KR" alt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857884" y="142873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Final result.</a:t>
            </a:r>
            <a:endParaRPr lang="ko-KR" altLang="en-US" sz="2400" b="1" dirty="0"/>
          </a:p>
        </p:txBody>
      </p:sp>
      <p:cxnSp>
        <p:nvCxnSpPr>
          <p:cNvPr id="33" name="직선 화살표 연결선 32"/>
          <p:cNvCxnSpPr/>
          <p:nvPr/>
        </p:nvCxnSpPr>
        <p:spPr>
          <a:xfrm>
            <a:off x="5572132" y="2571744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2071678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DRS site</a:t>
            </a:r>
            <a:endParaRPr lang="ko-KR" alt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5000636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DRS site</a:t>
            </a:r>
            <a:endParaRPr lang="ko-KR" alt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0" y="5357826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DRS site</a:t>
            </a:r>
            <a:endParaRPr lang="ko-KR" alt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29124" y="2357430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DRS site</a:t>
            </a:r>
            <a:endParaRPr lang="ko-KR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714612" y="1428736"/>
            <a:ext cx="14548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4214818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Washing 2 Buffer</a:t>
            </a:r>
            <a:endParaRPr lang="ko-KR" altLang="en-US" dirty="0" smtClean="0"/>
          </a:p>
          <a:p>
            <a:r>
              <a:rPr lang="en-US" dirty="0" smtClean="0"/>
              <a:t>20mM KH2PO4 </a:t>
            </a:r>
            <a:endParaRPr lang="ko-KR" altLang="en-US" dirty="0" smtClean="0"/>
          </a:p>
          <a:p>
            <a:r>
              <a:rPr lang="en-US" dirty="0" smtClean="0"/>
              <a:t>500mM </a:t>
            </a:r>
            <a:r>
              <a:rPr lang="en-US" dirty="0" err="1" smtClean="0"/>
              <a:t>NaCl</a:t>
            </a:r>
            <a:endParaRPr lang="ko-KR" altLang="en-US" dirty="0" smtClean="0"/>
          </a:p>
          <a:p>
            <a:r>
              <a:rPr lang="en-US" dirty="0" smtClean="0"/>
              <a:t>2mM </a:t>
            </a:r>
            <a:r>
              <a:rPr lang="el-GR" dirty="0" smtClean="0"/>
              <a:t>β </a:t>
            </a:r>
            <a:r>
              <a:rPr lang="en-US" dirty="0" smtClean="0"/>
              <a:t>-</a:t>
            </a:r>
            <a:r>
              <a:rPr lang="en-US" dirty="0" err="1" smtClean="0"/>
              <a:t>mercaptoethonol</a:t>
            </a:r>
            <a:endParaRPr lang="ko-KR" altLang="en-US" dirty="0" smtClean="0"/>
          </a:p>
          <a:p>
            <a:r>
              <a:rPr lang="en-US" dirty="0" smtClean="0"/>
              <a:t>10% glycerol</a:t>
            </a:r>
            <a:endParaRPr lang="ko-KR" altLang="en-US" dirty="0" smtClean="0"/>
          </a:p>
          <a:p>
            <a:r>
              <a:rPr lang="en-US" dirty="0" smtClean="0"/>
              <a:t>pH 6.0 </a:t>
            </a:r>
          </a:p>
          <a:p>
            <a:r>
              <a:rPr lang="en-US" dirty="0" smtClean="0"/>
              <a:t>Total 2L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171448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Washing 3 Buffer : </a:t>
            </a:r>
            <a:endParaRPr lang="ko-KR" altLang="en-US" dirty="0" smtClean="0"/>
          </a:p>
          <a:p>
            <a:r>
              <a:rPr lang="en-US" dirty="0" smtClean="0"/>
              <a:t>20mM KH2PO4 </a:t>
            </a:r>
            <a:endParaRPr lang="ko-KR" altLang="en-US" dirty="0" smtClean="0"/>
          </a:p>
          <a:p>
            <a:r>
              <a:rPr lang="en-US" dirty="0" smtClean="0"/>
              <a:t>500mM </a:t>
            </a:r>
            <a:r>
              <a:rPr lang="en-US" dirty="0" err="1" smtClean="0"/>
              <a:t>NaCl</a:t>
            </a:r>
            <a:endParaRPr lang="ko-KR" altLang="en-US" dirty="0" smtClean="0"/>
          </a:p>
          <a:p>
            <a:r>
              <a:rPr lang="en-US" dirty="0" smtClean="0"/>
              <a:t>2mM </a:t>
            </a:r>
            <a:r>
              <a:rPr lang="el-GR" dirty="0" smtClean="0"/>
              <a:t>β </a:t>
            </a:r>
            <a:r>
              <a:rPr lang="en-US" dirty="0" smtClean="0"/>
              <a:t>-</a:t>
            </a:r>
            <a:r>
              <a:rPr lang="en-US" dirty="0" err="1" smtClean="0"/>
              <a:t>mercaptoethonol</a:t>
            </a:r>
            <a:endParaRPr lang="ko-KR" altLang="en-US" dirty="0" smtClean="0"/>
          </a:p>
          <a:p>
            <a:r>
              <a:rPr lang="en-US" dirty="0" smtClean="0"/>
              <a:t>10% glycerol </a:t>
            </a:r>
            <a:endParaRPr lang="ko-KR" altLang="en-US" dirty="0" smtClean="0"/>
          </a:p>
          <a:p>
            <a:r>
              <a:rPr lang="en-US" dirty="0" smtClean="0"/>
              <a:t>pH 5.2 </a:t>
            </a:r>
          </a:p>
          <a:p>
            <a:r>
              <a:rPr lang="en-US" dirty="0" smtClean="0"/>
              <a:t>Total 1L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28596" y="1785926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Washing 1 Buffer :</a:t>
            </a:r>
          </a:p>
          <a:p>
            <a:r>
              <a:rPr lang="en-US" dirty="0" smtClean="0"/>
              <a:t>20mM KH2PO4</a:t>
            </a:r>
            <a:endParaRPr lang="ko-KR" altLang="en-US" dirty="0" smtClean="0"/>
          </a:p>
          <a:p>
            <a:r>
              <a:rPr lang="en-US" dirty="0" smtClean="0"/>
              <a:t>500mM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endParaRPr lang="ko-KR" altLang="en-US" dirty="0" smtClean="0"/>
          </a:p>
          <a:p>
            <a:r>
              <a:rPr lang="en-US" dirty="0" smtClean="0"/>
              <a:t>2mM </a:t>
            </a:r>
            <a:r>
              <a:rPr lang="el-GR" dirty="0" smtClean="0"/>
              <a:t>β </a:t>
            </a:r>
            <a:r>
              <a:rPr lang="en-US" dirty="0" smtClean="0"/>
              <a:t>-</a:t>
            </a:r>
            <a:r>
              <a:rPr lang="en-US" dirty="0" err="1" smtClean="0"/>
              <a:t>mercaptoethonol</a:t>
            </a:r>
            <a:endParaRPr lang="ko-KR" altLang="en-US" dirty="0" smtClean="0"/>
          </a:p>
          <a:p>
            <a:r>
              <a:rPr lang="en-US" dirty="0" smtClean="0"/>
              <a:t>pH 7.8 </a:t>
            </a:r>
          </a:p>
          <a:p>
            <a:r>
              <a:rPr lang="en-US" dirty="0" smtClean="0"/>
              <a:t>Total 1L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714884"/>
            <a:ext cx="507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Transformation : BL21 100</a:t>
            </a:r>
            <a:r>
              <a:rPr lang="el-GR" altLang="ko-KR" dirty="0">
                <a:latin typeface="Arial" charset="0"/>
              </a:rPr>
              <a:t> </a:t>
            </a:r>
            <a:r>
              <a:rPr lang="el-GR" altLang="ko-KR" dirty="0" smtClean="0">
                <a:latin typeface="Arial" charset="0"/>
              </a:rPr>
              <a:t>λ</a:t>
            </a:r>
            <a:r>
              <a:rPr lang="en-US" altLang="ko-KR" dirty="0" smtClean="0">
                <a:latin typeface="Arial" charset="0"/>
              </a:rPr>
              <a:t> </a:t>
            </a:r>
            <a:r>
              <a:rPr lang="en-US" altLang="ko-KR" dirty="0" smtClean="0"/>
              <a:t> +     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DRS plasmid 1</a:t>
            </a:r>
            <a:r>
              <a:rPr lang="el-GR" altLang="ko-KR" dirty="0" smtClean="0">
                <a:latin typeface="Arial" charset="0"/>
              </a:rPr>
              <a:t> λ</a:t>
            </a:r>
            <a:r>
              <a:rPr lang="en-US" altLang="ko-KR" dirty="0" smtClean="0">
                <a:latin typeface="Arial" charset="0"/>
              </a:rPr>
              <a:t> </a:t>
            </a:r>
            <a:endParaRPr lang="en-US" altLang="ko-KR" dirty="0" smtClean="0"/>
          </a:p>
          <a:p>
            <a:r>
              <a:rPr lang="en-US" altLang="ko-KR" dirty="0" smtClean="0"/>
              <a:t>IPTG induction 0.5mM</a:t>
            </a:r>
          </a:p>
          <a:p>
            <a:r>
              <a:rPr lang="en-US" altLang="ko-KR" dirty="0" smtClean="0"/>
              <a:t>Induction temperature 20</a:t>
            </a:r>
            <a:r>
              <a:rPr lang="en-US" altLang="ko-KR" b="0" dirty="0" smtClean="0"/>
              <a:t> ℃</a:t>
            </a:r>
          </a:p>
          <a:p>
            <a:r>
              <a:rPr lang="en-US" altLang="ko-KR" dirty="0" smtClean="0"/>
              <a:t>3L induction</a:t>
            </a:r>
          </a:p>
          <a:p>
            <a:endParaRPr lang="ko-KR" altLang="en-US" dirty="0"/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His-tag DRS purification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900" dirty="0" smtClean="0">
                <a:latin typeface="HY헤드라인M" pitchFamily="18" charset="-127"/>
                <a:ea typeface="HY헤드라인M" pitchFamily="18" charset="-127"/>
              </a:rPr>
              <a:t>His-tag DRS purification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/>
              <a:t>temperature condition  IPTG  condition</a:t>
            </a:r>
            <a:endParaRPr lang="ko-KR" alt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30000" contrast="-10000"/>
          </a:blip>
          <a:srcRect/>
          <a:stretch>
            <a:fillRect/>
          </a:stretch>
        </p:blipFill>
        <p:spPr bwMode="auto">
          <a:xfrm>
            <a:off x="4857752" y="2428868"/>
            <a:ext cx="36466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485776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C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50006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C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71604" y="48577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15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72132" y="5000636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0.05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3108" y="48577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17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43174" y="48577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20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48577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23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48577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25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2198" y="500063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0.1</a:t>
            </a:r>
            <a:endParaRPr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64" y="500063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0.3</a:t>
            </a:r>
            <a:endParaRPr lang="ko-KR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00892" y="500063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0.5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00958" y="500063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0.7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24" y="50006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001024" y="52863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mM</a:t>
            </a:r>
            <a:endParaRPr lang="ko-KR" altLang="en-US" b="1" dirty="0"/>
          </a:p>
        </p:txBody>
      </p:sp>
      <p:sp>
        <p:nvSpPr>
          <p:cNvPr id="26" name="직사각형 25"/>
          <p:cNvSpPr/>
          <p:nvPr/>
        </p:nvSpPr>
        <p:spPr>
          <a:xfrm>
            <a:off x="1571604" y="5072074"/>
            <a:ext cx="274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℃  </a:t>
            </a:r>
            <a:r>
              <a:rPr lang="en-US" altLang="ko-KR" b="1" dirty="0" smtClean="0"/>
              <a:t>  </a:t>
            </a:r>
            <a:r>
              <a:rPr lang="en-US" altLang="ko-KR" b="1" dirty="0" smtClean="0"/>
              <a:t>℃    ℃ </a:t>
            </a:r>
            <a:r>
              <a:rPr lang="en-US" altLang="ko-KR" b="1" dirty="0" smtClean="0"/>
              <a:t>     </a:t>
            </a:r>
            <a:r>
              <a:rPr lang="en-US" altLang="ko-KR" b="1" dirty="0" smtClean="0"/>
              <a:t>℃    ℃ </a:t>
            </a:r>
            <a:endParaRPr lang="ko-KR" altLang="en-US" dirty="0"/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4714876" y="3643314"/>
            <a:ext cx="500066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43372" y="342900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DRS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85786" y="571501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642910" y="2571744"/>
            <a:ext cx="3562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직사각형 26"/>
          <p:cNvSpPr/>
          <p:nvPr/>
        </p:nvSpPr>
        <p:spPr>
          <a:xfrm>
            <a:off x="2643174" y="3357562"/>
            <a:ext cx="50006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Further work.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r>
              <a:rPr lang="en-US" altLang="ko-KR" dirty="0" smtClean="0"/>
              <a:t>High purity DRS purification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DRS AB production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P18 mutant characterize ( with </a:t>
            </a:r>
            <a:r>
              <a:rPr lang="ko-KR" altLang="en-US" dirty="0" smtClean="0"/>
              <a:t>영선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민철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2332037"/>
            <a:ext cx="9044022" cy="4525963"/>
          </a:xfrm>
        </p:spPr>
        <p:txBody>
          <a:bodyPr/>
          <a:lstStyle/>
          <a:p>
            <a:pPr algn="ctr">
              <a:buNone/>
            </a:pPr>
            <a:r>
              <a:rPr lang="en-US" altLang="ko-KR" sz="5400" b="1" dirty="0" smtClean="0"/>
              <a:t>Thank you </a:t>
            </a:r>
          </a:p>
          <a:p>
            <a:pPr algn="ctr">
              <a:buNone/>
            </a:pPr>
            <a:r>
              <a:rPr lang="en-US" altLang="ko-KR" sz="5400" b="1" dirty="0" smtClean="0"/>
              <a:t>for my lab family</a:t>
            </a:r>
          </a:p>
          <a:p>
            <a:pPr algn="ctr">
              <a:buNone/>
            </a:pPr>
            <a:endParaRPr lang="en-US" altLang="ko-KR" sz="5400" b="1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DRS확인 washin123 imidazole 75mM 023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2788920" cy="1741932"/>
          </a:xfrm>
          <a:prstGeom prst="rect">
            <a:avLst/>
          </a:prstGeom>
        </p:spPr>
      </p:pic>
      <p:pic>
        <p:nvPicPr>
          <p:cNvPr id="5" name="그림 4" descr="정량 (drs125, bsa 123ug)01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500042"/>
            <a:ext cx="2496312" cy="1723644"/>
          </a:xfrm>
          <a:prstGeom prst="rect">
            <a:avLst/>
          </a:prstGeom>
        </p:spPr>
      </p:pic>
      <p:pic>
        <p:nvPicPr>
          <p:cNvPr id="6" name="그림 5" descr="DRS elution 후, 1번부터확인022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57884" y="2571744"/>
            <a:ext cx="2857520" cy="1970532"/>
          </a:xfrm>
          <a:prstGeom prst="rect">
            <a:avLst/>
          </a:prstGeom>
        </p:spPr>
      </p:pic>
      <p:pic>
        <p:nvPicPr>
          <p:cNvPr id="7" name="그림 6" descr="DRS induction시 온도조건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500042"/>
            <a:ext cx="2496312" cy="1723644"/>
          </a:xfrm>
          <a:prstGeom prst="rect">
            <a:avLst/>
          </a:prstGeom>
        </p:spPr>
      </p:pic>
      <p:pic>
        <p:nvPicPr>
          <p:cNvPr id="11" name="그림 10" descr="DRS(1-212) elution20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3357562"/>
            <a:ext cx="2075688" cy="1225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50" y="442913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DRS(1-212) Elution 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24288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BSA </a:t>
            </a:r>
            <a:r>
              <a:rPr lang="ko-KR" altLang="en-US" dirty="0" smtClean="0"/>
              <a:t>정량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00826" y="200024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DRS(1-212) </a:t>
            </a:r>
            <a:r>
              <a:rPr lang="ko-KR" altLang="en-US" dirty="0" smtClean="0"/>
              <a:t>온도 조건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62150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DRS </a:t>
            </a:r>
            <a:r>
              <a:rPr lang="ko-KR" altLang="en-US" dirty="0" smtClean="0"/>
              <a:t>온도 조건</a:t>
            </a:r>
            <a:endParaRPr lang="en-US" altLang="ko-KR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4568595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DRS(1-212)Elution 2</a:t>
            </a:r>
            <a:r>
              <a:rPr lang="ko-KR" altLang="en-US" dirty="0" smtClean="0"/>
              <a:t>번째 결과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0034" y="271462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DRS(1-212) washing Flow through 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71868" y="185736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DRS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00562" y="121442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BSA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7158" y="2285992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W1 w2 w3      75mM </a:t>
            </a:r>
            <a:r>
              <a:rPr lang="en-US" altLang="ko-KR" sz="1400" dirty="0" err="1" smtClean="0"/>
              <a:t>imidazole</a:t>
            </a:r>
            <a:endParaRPr lang="ko-KR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7158" y="5500702"/>
            <a:ext cx="33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C</a:t>
            </a:r>
            <a:endParaRPr lang="ko-KR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71538" y="5500702"/>
            <a:ext cx="38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15</a:t>
            </a:r>
            <a:endParaRPr lang="ko-KR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00166" y="5500702"/>
            <a:ext cx="38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17</a:t>
            </a:r>
            <a:endParaRPr lang="ko-KR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28794" y="5500702"/>
            <a:ext cx="38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20</a:t>
            </a:r>
            <a:endParaRPr lang="ko-KR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357422" y="5500702"/>
            <a:ext cx="38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23</a:t>
            </a:r>
            <a:endParaRPr lang="ko-KR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786050" y="5500702"/>
            <a:ext cx="38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25</a:t>
            </a:r>
            <a:endParaRPr lang="ko-KR" altLang="en-US" b="1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714752"/>
            <a:ext cx="2776532" cy="178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ntibody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5710001" cy="6086678"/>
          </a:xfrm>
          <a:prstGeom prst="rect">
            <a:avLst/>
          </a:prstGeom>
        </p:spPr>
      </p:pic>
      <p:pic>
        <p:nvPicPr>
          <p:cNvPr id="5" name="그림 4" descr="antibody 최종 결과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57166"/>
            <a:ext cx="2825496" cy="2848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7620" y="64886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토끼 피검사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421481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</a:t>
            </a:r>
            <a:r>
              <a:rPr lang="en-US" altLang="ko-KR" b="1" baseline="30000" dirty="0" smtClean="0"/>
              <a:t>st</a:t>
            </a:r>
            <a:r>
              <a:rPr lang="en-US" altLang="ko-KR" b="1" dirty="0" smtClean="0"/>
              <a:t> antibody confirm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1/1000 dilution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His-tag DRS(1-212a.a) purification</a:t>
            </a:r>
          </a:p>
          <a:p>
            <a:pPr eaLnBrk="1" hangingPunct="1">
              <a:lnSpc>
                <a:spcPct val="80000"/>
              </a:lnSpc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DRS antibody production</a:t>
            </a:r>
          </a:p>
          <a:p>
            <a:pPr eaLnBrk="1" hangingPunct="1">
              <a:lnSpc>
                <a:spcPct val="80000"/>
              </a:lnSpc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fontAlgn="t" hangingPunct="1">
              <a:lnSpc>
                <a:spcPct val="80000"/>
              </a:lnSpc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His-tag DRS purification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DRS??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Human </a:t>
            </a:r>
            <a:r>
              <a:rPr lang="en-US" dirty="0" err="1" smtClean="0"/>
              <a:t>aspartyl-tRNA</a:t>
            </a:r>
            <a:r>
              <a:rPr lang="en-US" dirty="0" smtClean="0"/>
              <a:t> </a:t>
            </a:r>
            <a:r>
              <a:rPr lang="en-US" dirty="0" err="1" smtClean="0"/>
              <a:t>synthetase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altLang="ko-KR" dirty="0" smtClean="0"/>
              <a:t>1592 B.P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57.162KD</a:t>
            </a:r>
          </a:p>
          <a:p>
            <a:pPr eaLnBrk="1" hangingPunct="1">
              <a:buNone/>
            </a:pPr>
            <a:r>
              <a:rPr lang="en-US" dirty="0" smtClean="0"/>
              <a:t> </a:t>
            </a:r>
            <a:endParaRPr lang="en-US" altLang="ko-KR" dirty="0" smtClean="0"/>
          </a:p>
          <a:p>
            <a:pPr eaLnBrk="1" hangingPunct="1">
              <a:buNone/>
            </a:pPr>
            <a:endParaRPr lang="en-US" i="1" dirty="0" smtClean="0"/>
          </a:p>
          <a:p>
            <a:pPr eaLnBrk="1" hangingPunct="1">
              <a:buNone/>
            </a:pPr>
            <a:endParaRPr lang="en-US" i="1" dirty="0" smtClean="0"/>
          </a:p>
          <a:p>
            <a:pPr eaLnBrk="1" hangingPunct="1"/>
            <a:endParaRPr lang="en-US" altLang="ko-KR" i="1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14554"/>
            <a:ext cx="3952886" cy="422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타원 6"/>
          <p:cNvSpPr/>
          <p:nvPr/>
        </p:nvSpPr>
        <p:spPr>
          <a:xfrm>
            <a:off x="4357686" y="3286124"/>
            <a:ext cx="1214446" cy="12144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900" dirty="0" smtClean="0">
                <a:latin typeface="HY헤드라인M" pitchFamily="18" charset="-127"/>
                <a:ea typeface="HY헤드라인M" pitchFamily="18" charset="-127"/>
              </a:rPr>
              <a:t>His-tag DRS(1-212a.a) purification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 PROTOCOL.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>
              <a:buNone/>
            </a:pPr>
            <a:r>
              <a:rPr lang="en-US" sz="2400" b="1" dirty="0" smtClean="0"/>
              <a:t>cell preparation – mini prep – transformation(BL21) - </a:t>
            </a:r>
          </a:p>
          <a:p>
            <a:pPr eaLnBrk="1" hangingPunct="1">
              <a:buNone/>
            </a:pPr>
            <a:endParaRPr lang="ko-KR" altLang="en-US" sz="2400" b="1" dirty="0" smtClean="0"/>
          </a:p>
          <a:p>
            <a:pPr eaLnBrk="1" hangingPunct="1">
              <a:buNone/>
            </a:pPr>
            <a:r>
              <a:rPr lang="en-US" sz="2400" b="1" dirty="0" smtClean="0"/>
              <a:t>check cell induction condition(O.D, IPTG, temperature, 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>
              <a:buNone/>
            </a:pPr>
            <a:r>
              <a:rPr lang="en-US" sz="2400" b="1" dirty="0" smtClean="0"/>
              <a:t>washing) –  protein purification </a:t>
            </a:r>
            <a:endParaRPr lang="ko-KR" altLang="en-US" sz="2400" b="1" dirty="0" smtClean="0"/>
          </a:p>
          <a:p>
            <a:pPr eaLnBrk="1" hangingPunct="1"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900" dirty="0" smtClean="0">
                <a:latin typeface="HY헤드라인M" pitchFamily="18" charset="-127"/>
                <a:ea typeface="HY헤드라인M" pitchFamily="18" charset="-127"/>
              </a:rPr>
              <a:t>His-tag DRS(1-212a.a) purification</a:t>
            </a:r>
            <a:endParaRPr lang="ko-KR" altLang="en-US" sz="3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422" y="2643182"/>
            <a:ext cx="788222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785926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Resin : [</a:t>
            </a:r>
            <a:r>
              <a:rPr lang="en-US" altLang="ko-KR" sz="2400" b="1" dirty="0" err="1" smtClean="0"/>
              <a:t>invitrgen</a:t>
            </a:r>
            <a:r>
              <a:rPr lang="en-US" altLang="ko-KR" sz="2400" b="1" dirty="0" smtClean="0"/>
              <a:t>] </a:t>
            </a:r>
            <a:r>
              <a:rPr lang="en-US" altLang="ko-KR" sz="2400" b="1" dirty="0" err="1" smtClean="0"/>
              <a:t>probond</a:t>
            </a:r>
            <a:r>
              <a:rPr lang="en-US" altLang="ko-KR" sz="2400" b="1" dirty="0" smtClean="0"/>
              <a:t>  resin 0.6ml</a:t>
            </a:r>
          </a:p>
          <a:p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900" dirty="0" smtClean="0">
                <a:latin typeface="HY헤드라인M" pitchFamily="18" charset="-127"/>
                <a:ea typeface="HY헤드라인M" pitchFamily="18" charset="-127"/>
              </a:rPr>
              <a:t>His-tag DRS(1-212a.a) purification</a:t>
            </a:r>
            <a:endParaRPr lang="ko-KR" altLang="en-US" sz="39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214818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Washing 2 Buffer</a:t>
            </a:r>
            <a:endParaRPr lang="ko-KR" altLang="en-US" dirty="0" smtClean="0"/>
          </a:p>
          <a:p>
            <a:r>
              <a:rPr lang="en-US" dirty="0" smtClean="0"/>
              <a:t>20mM KH2PO4 </a:t>
            </a:r>
            <a:endParaRPr lang="ko-KR" altLang="en-US" dirty="0" smtClean="0"/>
          </a:p>
          <a:p>
            <a:r>
              <a:rPr lang="en-US" dirty="0" smtClean="0"/>
              <a:t>500mM </a:t>
            </a:r>
            <a:r>
              <a:rPr lang="en-US" dirty="0" err="1" smtClean="0"/>
              <a:t>NaCl</a:t>
            </a:r>
            <a:endParaRPr lang="ko-KR" altLang="en-US" dirty="0" smtClean="0"/>
          </a:p>
          <a:p>
            <a:r>
              <a:rPr lang="en-US" dirty="0" smtClean="0"/>
              <a:t>2mM </a:t>
            </a:r>
            <a:r>
              <a:rPr lang="el-GR" dirty="0" smtClean="0"/>
              <a:t>β </a:t>
            </a:r>
            <a:r>
              <a:rPr lang="en-US" dirty="0" smtClean="0"/>
              <a:t>-</a:t>
            </a:r>
            <a:r>
              <a:rPr lang="en-US" dirty="0" err="1" smtClean="0"/>
              <a:t>mercaptoethonol</a:t>
            </a:r>
            <a:endParaRPr lang="ko-KR" altLang="en-US" dirty="0" smtClean="0"/>
          </a:p>
          <a:p>
            <a:r>
              <a:rPr lang="en-US" dirty="0" smtClean="0"/>
              <a:t>10% glycerol</a:t>
            </a:r>
            <a:endParaRPr lang="ko-KR" altLang="en-US" dirty="0" smtClean="0"/>
          </a:p>
          <a:p>
            <a:r>
              <a:rPr lang="en-US" dirty="0" smtClean="0"/>
              <a:t>pH 6.0 </a:t>
            </a:r>
          </a:p>
          <a:p>
            <a:r>
              <a:rPr lang="en-US" dirty="0" smtClean="0"/>
              <a:t>Total 2L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171448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Washing 3 Buffer : </a:t>
            </a:r>
            <a:endParaRPr lang="ko-KR" altLang="en-US" dirty="0" smtClean="0"/>
          </a:p>
          <a:p>
            <a:r>
              <a:rPr lang="en-US" dirty="0" smtClean="0"/>
              <a:t>20mM KH2PO4 </a:t>
            </a:r>
            <a:endParaRPr lang="ko-KR" altLang="en-US" dirty="0" smtClean="0"/>
          </a:p>
          <a:p>
            <a:r>
              <a:rPr lang="en-US" dirty="0" smtClean="0"/>
              <a:t>500mM </a:t>
            </a:r>
            <a:r>
              <a:rPr lang="en-US" dirty="0" err="1" smtClean="0"/>
              <a:t>NaCl</a:t>
            </a:r>
            <a:endParaRPr lang="ko-KR" altLang="en-US" dirty="0" smtClean="0"/>
          </a:p>
          <a:p>
            <a:r>
              <a:rPr lang="en-US" dirty="0" smtClean="0"/>
              <a:t>2mM </a:t>
            </a:r>
            <a:r>
              <a:rPr lang="el-GR" dirty="0" smtClean="0"/>
              <a:t>β </a:t>
            </a:r>
            <a:r>
              <a:rPr lang="en-US" dirty="0" smtClean="0"/>
              <a:t>-</a:t>
            </a:r>
            <a:r>
              <a:rPr lang="en-US" dirty="0" err="1" smtClean="0"/>
              <a:t>mercaptoethonol</a:t>
            </a:r>
            <a:endParaRPr lang="ko-KR" altLang="en-US" dirty="0" smtClean="0"/>
          </a:p>
          <a:p>
            <a:r>
              <a:rPr lang="en-US" dirty="0" smtClean="0"/>
              <a:t>10% glycerol </a:t>
            </a:r>
            <a:endParaRPr lang="ko-KR" altLang="en-US" dirty="0" smtClean="0"/>
          </a:p>
          <a:p>
            <a:r>
              <a:rPr lang="en-US" dirty="0" smtClean="0"/>
              <a:t>pH 5.2 </a:t>
            </a:r>
          </a:p>
          <a:p>
            <a:r>
              <a:rPr lang="en-US" dirty="0" smtClean="0"/>
              <a:t>Total 1L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28596" y="1785926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Washing 1 Buffer :</a:t>
            </a:r>
          </a:p>
          <a:p>
            <a:r>
              <a:rPr lang="en-US" dirty="0" smtClean="0"/>
              <a:t>20mM KH2PO4</a:t>
            </a:r>
            <a:endParaRPr lang="ko-KR" altLang="en-US" dirty="0" smtClean="0"/>
          </a:p>
          <a:p>
            <a:r>
              <a:rPr lang="en-US" dirty="0" smtClean="0"/>
              <a:t>500mM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endParaRPr lang="ko-KR" altLang="en-US" dirty="0" smtClean="0"/>
          </a:p>
          <a:p>
            <a:r>
              <a:rPr lang="en-US" dirty="0" smtClean="0"/>
              <a:t>2mM </a:t>
            </a:r>
            <a:r>
              <a:rPr lang="el-GR" dirty="0" smtClean="0"/>
              <a:t>β </a:t>
            </a:r>
            <a:r>
              <a:rPr lang="en-US" dirty="0" smtClean="0"/>
              <a:t>-</a:t>
            </a:r>
            <a:r>
              <a:rPr lang="en-US" dirty="0" err="1" smtClean="0"/>
              <a:t>mercaptoethonol</a:t>
            </a:r>
            <a:endParaRPr lang="ko-KR" altLang="en-US" dirty="0" smtClean="0"/>
          </a:p>
          <a:p>
            <a:r>
              <a:rPr lang="en-US" dirty="0" smtClean="0"/>
              <a:t>pH 7.8 </a:t>
            </a:r>
          </a:p>
          <a:p>
            <a:r>
              <a:rPr lang="en-US" dirty="0" smtClean="0"/>
              <a:t>Total 1L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714884"/>
            <a:ext cx="507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Transformation : BL21 100</a:t>
            </a:r>
            <a:r>
              <a:rPr lang="el-GR" altLang="ko-KR" dirty="0">
                <a:latin typeface="Arial" charset="0"/>
              </a:rPr>
              <a:t> </a:t>
            </a:r>
            <a:r>
              <a:rPr lang="el-GR" altLang="ko-KR" dirty="0" smtClean="0">
                <a:latin typeface="Arial" charset="0"/>
              </a:rPr>
              <a:t>λ</a:t>
            </a:r>
            <a:r>
              <a:rPr lang="en-US" altLang="ko-KR" dirty="0" smtClean="0">
                <a:latin typeface="Arial" charset="0"/>
              </a:rPr>
              <a:t> </a:t>
            </a:r>
            <a:r>
              <a:rPr lang="en-US" altLang="ko-KR" dirty="0" smtClean="0"/>
              <a:t> +     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DRS(1-212bp) plasmid 1</a:t>
            </a:r>
            <a:r>
              <a:rPr lang="el-GR" altLang="ko-KR" dirty="0" smtClean="0">
                <a:latin typeface="Arial" charset="0"/>
              </a:rPr>
              <a:t> λ</a:t>
            </a:r>
            <a:r>
              <a:rPr lang="en-US" altLang="ko-KR" dirty="0" smtClean="0">
                <a:latin typeface="Arial" charset="0"/>
              </a:rPr>
              <a:t> </a:t>
            </a:r>
            <a:endParaRPr lang="en-US" altLang="ko-KR" dirty="0" smtClean="0"/>
          </a:p>
          <a:p>
            <a:r>
              <a:rPr lang="en-US" altLang="ko-KR" dirty="0" smtClean="0"/>
              <a:t>IPTG induction 0.5mM</a:t>
            </a:r>
          </a:p>
          <a:p>
            <a:r>
              <a:rPr lang="en-US" altLang="ko-KR" dirty="0" smtClean="0"/>
              <a:t>Induction temperature and time 20</a:t>
            </a:r>
            <a:r>
              <a:rPr lang="en-US" altLang="ko-KR" b="0" dirty="0" smtClean="0"/>
              <a:t> ℃ 12 hr.</a:t>
            </a:r>
          </a:p>
          <a:p>
            <a:r>
              <a:rPr lang="en-US" altLang="ko-KR" dirty="0" smtClean="0"/>
              <a:t>2L induction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900" dirty="0" smtClean="0">
                <a:latin typeface="HY헤드라인M" pitchFamily="18" charset="-127"/>
                <a:ea typeface="HY헤드라인M" pitchFamily="18" charset="-127"/>
              </a:rPr>
              <a:t>His-tag DRS(1-212a.a) purification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/>
              <a:t>temperature </a:t>
            </a:r>
            <a:r>
              <a:rPr lang="en-US" altLang="ko-KR" dirty="0" smtClean="0"/>
              <a:t>condition    </a:t>
            </a:r>
            <a:r>
              <a:rPr lang="en-US" altLang="ko-KR" dirty="0" smtClean="0"/>
              <a:t>IPTG condition</a:t>
            </a:r>
            <a:endParaRPr lang="ko-KR" altLang="en-US" dirty="0" smtClean="0"/>
          </a:p>
          <a:p>
            <a:pPr eaLnBrk="1" hangingPunct="1"/>
            <a:endParaRPr lang="ko-KR" altLang="en-US" dirty="0" smtClean="0"/>
          </a:p>
          <a:p>
            <a:pPr eaLnBrk="1" hangingPunct="1"/>
            <a:endParaRPr lang="ko-KR" altLang="en-US" dirty="0" smtClean="0"/>
          </a:p>
          <a:p>
            <a:pPr eaLnBrk="1" hangingPunct="1"/>
            <a:endParaRPr lang="ko-KR" altLang="en-US" dirty="0" smtClean="0"/>
          </a:p>
          <a:p>
            <a:pPr eaLnBrk="1" hangingPunct="1"/>
            <a:endParaRPr lang="ko-KR" altLang="en-US" dirty="0" smtClean="0"/>
          </a:p>
          <a:p>
            <a:pPr eaLnBrk="1" hangingPunct="1">
              <a:buFontTx/>
              <a:buNone/>
            </a:pPr>
            <a:endParaRPr lang="ko-KR" altLang="en-US" dirty="0" smtClean="0"/>
          </a:p>
          <a:p>
            <a:pPr eaLnBrk="1" hangingPunct="1"/>
            <a:endParaRPr lang="ko-KR" altLang="en-US" dirty="0" smtClean="0"/>
          </a:p>
          <a:p>
            <a:pPr eaLnBrk="1" hangingPunct="1"/>
            <a:endParaRPr lang="en-US" altLang="ko-KR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24241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71550" y="522922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 smtClean="0"/>
              <a:t>20 ℃</a:t>
            </a:r>
            <a:endParaRPr lang="en-US" altLang="ko-KR" b="1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195513" y="522922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 smtClean="0"/>
              <a:t>30 ℃</a:t>
            </a:r>
            <a:endParaRPr lang="ko-KR" altLang="en-US" b="1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00113" y="4868863"/>
            <a:ext cx="314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 smtClean="0"/>
              <a:t>P</a:t>
            </a:r>
            <a:endParaRPr lang="en-US" altLang="ko-KR" b="1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428728" y="4857760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 smtClean="0"/>
              <a:t>S</a:t>
            </a:r>
            <a:endParaRPr lang="en-US" altLang="ko-KR" b="1" dirty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124075" y="486886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/>
              <a:t>P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2643175" y="4857760"/>
            <a:ext cx="50006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 smtClean="0"/>
              <a:t>S</a:t>
            </a:r>
            <a:endParaRPr lang="en-US" altLang="ko-KR" b="1" dirty="0"/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1258888" y="5589588"/>
            <a:ext cx="16557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/>
              <a:t>LB 3ml </a:t>
            </a:r>
          </a:p>
          <a:p>
            <a:pPr>
              <a:spcBef>
                <a:spcPct val="50000"/>
              </a:spcBef>
            </a:pPr>
            <a:r>
              <a:rPr lang="en-US" altLang="ko-KR" b="1" dirty="0"/>
              <a:t>0.5mM IPTG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357290" y="3429000"/>
            <a:ext cx="500066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571472" y="3571876"/>
            <a:ext cx="71438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58214" y="3500438"/>
            <a:ext cx="50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DRS</a:t>
            </a:r>
            <a:endParaRPr lang="ko-KR" alt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648866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 : </a:t>
            </a:r>
            <a:r>
              <a:rPr lang="en-US" altLang="ko-KR" b="1" dirty="0" smtClean="0"/>
              <a:t>pellet</a:t>
            </a:r>
            <a:r>
              <a:rPr lang="en-US" altLang="ko-KR" dirty="0" smtClean="0"/>
              <a:t>  S : </a:t>
            </a:r>
            <a:r>
              <a:rPr lang="en-US" b="1" dirty="0" smtClean="0"/>
              <a:t>supernatant</a:t>
            </a:r>
            <a:endParaRPr lang="ko-KR" altLang="en-US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857224" y="5214950"/>
            <a:ext cx="928694" cy="1588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071670" y="5214950"/>
            <a:ext cx="967586" cy="9522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lum bright="40000" contrast="30000"/>
          </a:blip>
          <a:srcRect/>
          <a:stretch>
            <a:fillRect/>
          </a:stretch>
        </p:blipFill>
        <p:spPr bwMode="auto">
          <a:xfrm>
            <a:off x="5500694" y="2214554"/>
            <a:ext cx="244412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직사각형 20"/>
          <p:cNvSpPr/>
          <p:nvPr/>
        </p:nvSpPr>
        <p:spPr>
          <a:xfrm>
            <a:off x="6929454" y="3571876"/>
            <a:ext cx="500066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/>
          <p:nvPr/>
        </p:nvCxnSpPr>
        <p:spPr>
          <a:xfrm rot="10800000">
            <a:off x="7572396" y="3571876"/>
            <a:ext cx="71438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000760" y="4929198"/>
            <a:ext cx="2857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 smtClean="0"/>
              <a:t>C   0.2   0.5   1mM      </a:t>
            </a:r>
            <a:endParaRPr lang="en-US" altLang="ko-KR" b="1" dirty="0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000760" y="5500702"/>
            <a:ext cx="192882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/>
              <a:t>LB 3ml </a:t>
            </a:r>
          </a:p>
          <a:p>
            <a:pPr>
              <a:spcBef>
                <a:spcPct val="50000"/>
              </a:spcBef>
            </a:pPr>
            <a:r>
              <a:rPr lang="en-US" altLang="ko-KR" b="1" dirty="0" smtClean="0"/>
              <a:t>30 ℃</a:t>
            </a:r>
            <a:endParaRPr lang="en-US" altLang="ko-K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900" dirty="0" smtClean="0">
                <a:latin typeface="HY헤드라인M" pitchFamily="18" charset="-127"/>
                <a:ea typeface="HY헤드라인M" pitchFamily="18" charset="-127"/>
              </a:rPr>
              <a:t>His-tag DRS(1-212a.a) purification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804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/>
              <a:t>Washing condition.        Elution result</a:t>
            </a:r>
          </a:p>
          <a:p>
            <a:pPr eaLnBrk="1" hangingPunct="1"/>
            <a:endParaRPr lang="en-US" altLang="ko-KR" dirty="0" smtClean="0"/>
          </a:p>
        </p:txBody>
      </p:sp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05038"/>
            <a:ext cx="33845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4932363" y="4652963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5072066" y="5000636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 err="1"/>
              <a:t>Imidazole</a:t>
            </a:r>
            <a:r>
              <a:rPr lang="en-US" altLang="ko-KR" b="1" dirty="0"/>
              <a:t> 300mM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250030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W1 50mL</a:t>
            </a:r>
          </a:p>
          <a:p>
            <a:r>
              <a:rPr lang="en-US" altLang="ko-KR" dirty="0" smtClean="0"/>
              <a:t>W2 50mL</a:t>
            </a:r>
          </a:p>
          <a:p>
            <a:r>
              <a:rPr lang="en-US" altLang="ko-KR" dirty="0" smtClean="0"/>
              <a:t>W3 100mL</a:t>
            </a:r>
          </a:p>
          <a:p>
            <a:r>
              <a:rPr lang="en-US" altLang="ko-KR" dirty="0" smtClean="0"/>
              <a:t>75mM  </a:t>
            </a:r>
            <a:r>
              <a:rPr lang="en-US" altLang="ko-KR" dirty="0" err="1" smtClean="0"/>
              <a:t>Imidazole</a:t>
            </a:r>
            <a:r>
              <a:rPr lang="en-US" altLang="ko-KR" dirty="0" smtClean="0"/>
              <a:t> 100mL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428625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1   2   3   4   5  6   7  8  </a:t>
            </a:r>
            <a:endParaRPr lang="ko-KR" altLang="en-US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5000628" y="3571876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900" dirty="0" smtClean="0">
                <a:latin typeface="HY헤드라인M" pitchFamily="18" charset="-127"/>
                <a:ea typeface="HY헤드라인M" pitchFamily="18" charset="-127"/>
              </a:rPr>
              <a:t>His-tag DRS(1-212a.a) purification</a:t>
            </a:r>
          </a:p>
        </p:txBody>
      </p:sp>
      <p:pic>
        <p:nvPicPr>
          <p:cNvPr id="8196" name="Picture 4" descr="C:\Documents and Settings\User\My Documents\카타아히\project\Zero project DRS(1-212BP)  만들기\정량 (drs125, bsa 123ug)01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032894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44291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44291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44291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5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44291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44291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44291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5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5984" y="478632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BSA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478632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DRS(1-212bp)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92919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Total DRS(1-212bp)</a:t>
            </a:r>
          </a:p>
          <a:p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:0.8mg.</a:t>
            </a:r>
            <a:endParaRPr lang="ko-KR" altLang="en-US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642910" y="4429132"/>
            <a:ext cx="1214446" cy="158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143108" y="4429132"/>
            <a:ext cx="1000132" cy="158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43240" y="442913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ug</a:t>
            </a:r>
            <a:endParaRPr lang="ko-KR" altLang="en-US" b="1" dirty="0"/>
          </a:p>
        </p:txBody>
      </p:sp>
      <p:graphicFrame>
        <p:nvGraphicFramePr>
          <p:cNvPr id="28" name="차트 27"/>
          <p:cNvGraphicFramePr/>
          <p:nvPr/>
        </p:nvGraphicFramePr>
        <p:xfrm>
          <a:off x="4286248" y="22145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561</Words>
  <Application>Microsoft Office PowerPoint</Application>
  <PresentationFormat>화면 슬라이드 쇼(4:3)</PresentationFormat>
  <Paragraphs>242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기본 디자인</vt:lpstr>
      <vt:lpstr>1st LAB MEETING</vt:lpstr>
      <vt:lpstr>contents</vt:lpstr>
      <vt:lpstr>DRS??</vt:lpstr>
      <vt:lpstr>His-tag DRS(1-212a.a) purification</vt:lpstr>
      <vt:lpstr>His-tag DRS(1-212a.a) purification</vt:lpstr>
      <vt:lpstr>His-tag DRS(1-212a.a) purification</vt:lpstr>
      <vt:lpstr>His-tag DRS(1-212a.a) purification</vt:lpstr>
      <vt:lpstr>His-tag DRS(1-212a.a) purification</vt:lpstr>
      <vt:lpstr>His-tag DRS(1-212a.a) purification</vt:lpstr>
      <vt:lpstr>His-tag DRS(1-212a.a) purification</vt:lpstr>
      <vt:lpstr>DRS antibody production</vt:lpstr>
      <vt:lpstr>DRS antibody production</vt:lpstr>
      <vt:lpstr>DRS antibody production</vt:lpstr>
      <vt:lpstr>His-tag DRS purification</vt:lpstr>
      <vt:lpstr>His-tag DRS purification</vt:lpstr>
      <vt:lpstr>Further work.</vt:lpstr>
      <vt:lpstr>슬라이드 17</vt:lpstr>
      <vt:lpstr>슬라이드 18</vt:lpstr>
      <vt:lpstr>슬라이드 19</vt:lpstr>
    </vt:vector>
  </TitlesOfParts>
  <Company>CAN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!FIRST LAB MEETING!</dc:title>
  <dc:creator>401PRINTER</dc:creator>
  <cp:lastModifiedBy>User</cp:lastModifiedBy>
  <cp:revision>83</cp:revision>
  <dcterms:created xsi:type="dcterms:W3CDTF">2008-05-20T12:14:19Z</dcterms:created>
  <dcterms:modified xsi:type="dcterms:W3CDTF">2008-05-26T09:56:22Z</dcterms:modified>
</cp:coreProperties>
</file>